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5" r:id="rId3"/>
    <p:sldId id="266" r:id="rId4"/>
    <p:sldId id="258" r:id="rId5"/>
    <p:sldId id="260" r:id="rId6"/>
    <p:sldId id="264" r:id="rId7"/>
    <p:sldId id="263" r:id="rId8"/>
    <p:sldId id="261" r:id="rId9"/>
    <p:sldId id="272" r:id="rId10"/>
    <p:sldId id="270" r:id="rId11"/>
    <p:sldId id="268" r:id="rId12"/>
    <p:sldId id="269" r:id="rId13"/>
    <p:sldId id="273" r:id="rId14"/>
    <p:sldId id="271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16929-1582-44FE-9086-61456FA8337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32662-1923-4BE2-85E7-1297A3D5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1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KDBG structure is used by kernel debugger to find out state of the OS,</a:t>
            </a:r>
            <a:r>
              <a:rPr lang="en-US" baseline="0" dirty="0" smtClean="0"/>
              <a:t> includes memory addresses of a large number of kernel variables in Windows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32662-1923-4BE2-85E7-1297A3D520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1089721"/>
            <a:ext cx="7729200" cy="27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9733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11"/>
          <p:cNvSpPr/>
          <p:nvPr/>
        </p:nvSpPr>
        <p:spPr>
          <a:xfrm>
            <a:off x="-25" y="5772000"/>
            <a:ext cx="9144000" cy="1086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11"/>
          <p:cNvSpPr txBox="1">
            <a:spLocks noGrp="1"/>
          </p:cNvSpPr>
          <p:nvPr>
            <p:ph type="body" idx="1"/>
          </p:nvPr>
        </p:nvSpPr>
        <p:spPr>
          <a:xfrm>
            <a:off x="553650" y="5994936"/>
            <a:ext cx="80367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5" name="Google Shape;665;p1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2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graphs">
  <p:cSld name="Blank with graphs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70" name="Google Shape;670;p13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671" name="Google Shape;671;p1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1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1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1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4" name="Google Shape;704;p13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705" name="Google Shape;705;p1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1" name="Google Shape;771;p13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frame">
  <p:cSld name="Blank with frame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14"/>
          <p:cNvSpPr/>
          <p:nvPr/>
        </p:nvSpPr>
        <p:spPr>
          <a:xfrm>
            <a:off x="-175" y="0"/>
            <a:ext cx="9144000" cy="6858000"/>
          </a:xfrm>
          <a:prstGeom prst="frame">
            <a:avLst>
              <a:gd name="adj1" fmla="val 5397"/>
            </a:avLst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1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891923"/>
            <a:ext cx="77724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2113513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"/>
          <p:cNvSpPr/>
          <p:nvPr/>
        </p:nvSpPr>
        <p:spPr>
          <a:xfrm rot="10800000" flipH="1">
            <a:off x="-25" y="1439200"/>
            <a:ext cx="9144000" cy="54188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4"/>
          <p:cNvSpPr txBox="1">
            <a:spLocks noGrp="1"/>
          </p:cNvSpPr>
          <p:nvPr>
            <p:ph type="body" idx="1"/>
          </p:nvPr>
        </p:nvSpPr>
        <p:spPr>
          <a:xfrm>
            <a:off x="1669850" y="2476000"/>
            <a:ext cx="5804400" cy="365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Font typeface="Titillium Web ExtraLight"/>
              <a:buChar char="▫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●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○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■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1" name="Google Shape;221;p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2" name="Google Shape;222;p4"/>
          <p:cNvSpPr/>
          <p:nvPr/>
        </p:nvSpPr>
        <p:spPr>
          <a:xfrm>
            <a:off x="0" y="5349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6"/>
          <p:cNvSpPr/>
          <p:nvPr/>
        </p:nvSpPr>
        <p:spPr>
          <a:xfrm>
            <a:off x="4985150" y="200"/>
            <a:ext cx="4158900" cy="6858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6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3" name="Google Shape;333;p6"/>
          <p:cNvSpPr txBox="1">
            <a:spLocks noGrp="1"/>
          </p:cNvSpPr>
          <p:nvPr>
            <p:ph type="title"/>
          </p:nvPr>
        </p:nvSpPr>
        <p:spPr>
          <a:xfrm>
            <a:off x="452724" y="827893"/>
            <a:ext cx="39852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4" name="Google Shape;334;p6"/>
          <p:cNvSpPr txBox="1">
            <a:spLocks noGrp="1"/>
          </p:cNvSpPr>
          <p:nvPr>
            <p:ph type="body" idx="1"/>
          </p:nvPr>
        </p:nvSpPr>
        <p:spPr>
          <a:xfrm>
            <a:off x="452727" y="1883571"/>
            <a:ext cx="39852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7" name="Google Shape;337;p7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338" name="Google Shape;338;p7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7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372" name="Google Shape;372;p7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7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7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40" name="Google Shape;440;p7"/>
          <p:cNvSpPr txBox="1">
            <a:spLocks noGrp="1"/>
          </p:cNvSpPr>
          <p:nvPr>
            <p:ph type="body" idx="1"/>
          </p:nvPr>
        </p:nvSpPr>
        <p:spPr>
          <a:xfrm>
            <a:off x="739675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1" name="Google Shape;441;p7"/>
          <p:cNvSpPr txBox="1">
            <a:spLocks noGrp="1"/>
          </p:cNvSpPr>
          <p:nvPr>
            <p:ph type="body" idx="2"/>
          </p:nvPr>
        </p:nvSpPr>
        <p:spPr>
          <a:xfrm>
            <a:off x="4694997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2" name="Google Shape;442;p7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8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5" name="Google Shape;445;p8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446" name="Google Shape;446;p8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8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8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8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8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8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8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8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8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8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8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8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8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8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8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8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8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8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8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8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8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8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8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8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8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8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8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8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8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8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8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8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480" name="Google Shape;480;p8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8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8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8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8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8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8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8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8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8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8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8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8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8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8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8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8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8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8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8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8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8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8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8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8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8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8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8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8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8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8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8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8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8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8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8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8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8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8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8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8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8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8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8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8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8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8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8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8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8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8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6" name="Google Shape;546;p8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8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48" name="Google Shape;548;p8"/>
          <p:cNvSpPr txBox="1">
            <a:spLocks noGrp="1"/>
          </p:cNvSpPr>
          <p:nvPr>
            <p:ph type="body" idx="1"/>
          </p:nvPr>
        </p:nvSpPr>
        <p:spPr>
          <a:xfrm>
            <a:off x="739675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9" name="Google Shape;549;p8"/>
          <p:cNvSpPr txBox="1">
            <a:spLocks noGrp="1"/>
          </p:cNvSpPr>
          <p:nvPr>
            <p:ph type="body" idx="2"/>
          </p:nvPr>
        </p:nvSpPr>
        <p:spPr>
          <a:xfrm>
            <a:off x="3344038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0" name="Google Shape;550;p8"/>
          <p:cNvSpPr txBox="1">
            <a:spLocks noGrp="1"/>
          </p:cNvSpPr>
          <p:nvPr>
            <p:ph type="body" idx="3"/>
          </p:nvPr>
        </p:nvSpPr>
        <p:spPr>
          <a:xfrm>
            <a:off x="5948402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1" name="Google Shape;551;p8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9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4" name="Google Shape;554;p9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555" name="Google Shape;555;p9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9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9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9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9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9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9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9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9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9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9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9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9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9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9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9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9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9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9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9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9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589" name="Google Shape;589;p9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9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9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9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9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9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9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9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9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9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9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9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5" name="Google Shape;655;p9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9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57" name="Google Shape;657;p9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no graph">
  <p:cSld name="Title only no graph"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10"/>
          <p:cNvSpPr/>
          <p:nvPr/>
        </p:nvSpPr>
        <p:spPr>
          <a:xfrm>
            <a:off x="-25" y="-15833"/>
            <a:ext cx="9144000" cy="1097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10"/>
          <p:cNvSpPr txBox="1">
            <a:spLocks noGrp="1"/>
          </p:cNvSpPr>
          <p:nvPr>
            <p:ph type="title"/>
          </p:nvPr>
        </p:nvSpPr>
        <p:spPr>
          <a:xfrm>
            <a:off x="739675" y="-1"/>
            <a:ext cx="7686000" cy="955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1" name="Google Shape;661;p10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7984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ensicfocus.com/images-and-challenges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Dump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Dumping Process-Specific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volatility </a:t>
            </a:r>
            <a:r>
              <a:rPr lang="en-US" dirty="0" err="1"/>
              <a:t>vaddump</a:t>
            </a:r>
            <a:r>
              <a:rPr lang="en-US" dirty="0"/>
              <a:t> -p &lt;</a:t>
            </a:r>
            <a:r>
              <a:rPr lang="en-US" dirty="0" err="1"/>
              <a:t>pid</a:t>
            </a:r>
            <a:r>
              <a:rPr lang="en-US" dirty="0"/>
              <a:t> of </a:t>
            </a:r>
            <a:r>
              <a:rPr lang="en-US" dirty="0" smtClean="0"/>
              <a:t>desired process&gt; </a:t>
            </a:r>
            <a:r>
              <a:rPr lang="en-US" dirty="0"/>
              <a:t>-f </a:t>
            </a:r>
            <a:r>
              <a:rPr lang="en-US" dirty="0" smtClean="0"/>
              <a:t>&lt;your </a:t>
            </a:r>
            <a:r>
              <a:rPr lang="en-US" dirty="0" err="1" smtClean="0"/>
              <a:t>memorydump.mem</a:t>
            </a:r>
            <a:r>
              <a:rPr lang="en-US" dirty="0" smtClean="0"/>
              <a:t>&gt; </a:t>
            </a:r>
            <a:r>
              <a:rPr lang="en-US" dirty="0"/>
              <a:t>--dump-</a:t>
            </a:r>
            <a:r>
              <a:rPr lang="en-US" dirty="0" err="1"/>
              <a:t>dir</a:t>
            </a:r>
            <a:r>
              <a:rPr lang="en-US" dirty="0"/>
              <a:t>=&lt;your dump </a:t>
            </a:r>
            <a:r>
              <a:rPr lang="en-US" dirty="0" err="1"/>
              <a:t>dir</a:t>
            </a:r>
            <a:r>
              <a:rPr lang="en-US" dirty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297819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with the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</a:t>
            </a:r>
            <a:r>
              <a:rPr lang="en-US" b="1" dirty="0" err="1" smtClean="0"/>
              <a:t>ivescan</a:t>
            </a:r>
            <a:r>
              <a:rPr lang="en-US" dirty="0" smtClean="0"/>
              <a:t> plugin can be used to enumerate physical address offsets of registry hives in memory</a:t>
            </a:r>
          </a:p>
          <a:p>
            <a:r>
              <a:rPr lang="en-US" b="1" dirty="0" err="1" smtClean="0"/>
              <a:t>hivelist</a:t>
            </a:r>
            <a:r>
              <a:rPr lang="en-US" dirty="0" smtClean="0"/>
              <a:t> plugin locates the virtual addresses and full paths of registry hives</a:t>
            </a:r>
          </a:p>
          <a:p>
            <a:r>
              <a:rPr lang="en-US" b="1" dirty="0" err="1"/>
              <a:t>p</a:t>
            </a:r>
            <a:r>
              <a:rPr lang="en-US" b="1" dirty="0" err="1" smtClean="0"/>
              <a:t>rintkey</a:t>
            </a:r>
            <a:r>
              <a:rPr lang="en-US" b="1" dirty="0" smtClean="0"/>
              <a:t> </a:t>
            </a:r>
            <a:r>
              <a:rPr lang="en-US" dirty="0" smtClean="0"/>
              <a:t>plugin takes a key argument and displays the </a:t>
            </a:r>
            <a:r>
              <a:rPr lang="en-US" dirty="0" err="1" smtClean="0"/>
              <a:t>subkeys</a:t>
            </a:r>
            <a:r>
              <a:rPr lang="en-US" dirty="0" smtClean="0"/>
              <a:t>, values, data, and data </a:t>
            </a:r>
            <a:r>
              <a:rPr lang="en-US" smtClean="0"/>
              <a:t>types associated with 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98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Shellcode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680" y="1536704"/>
            <a:ext cx="3222720" cy="4131200"/>
          </a:xfrm>
        </p:spPr>
        <p:txBody>
          <a:bodyPr/>
          <a:lstStyle/>
          <a:p>
            <a:pPr marL="76200" indent="0">
              <a:buNone/>
            </a:pPr>
            <a:r>
              <a:rPr lang="en-US" sz="2000" dirty="0"/>
              <a:t>Using the </a:t>
            </a:r>
            <a:r>
              <a:rPr lang="en-US" sz="2000" dirty="0" smtClean="0"/>
              <a:t>volatility plugin </a:t>
            </a:r>
            <a:r>
              <a:rPr lang="en-US" sz="2000" b="1" dirty="0" err="1"/>
              <a:t>malfind</a:t>
            </a:r>
            <a:r>
              <a:rPr lang="en-US" sz="2000" dirty="0"/>
              <a:t>, sections of a memory dump </a:t>
            </a:r>
            <a:r>
              <a:rPr lang="en-US" sz="2000" dirty="0" smtClean="0"/>
              <a:t>that are executable but aren’t associated with mapped files (PAGE-EXECUTE_READWRITE VAD Tags </a:t>
            </a:r>
            <a:r>
              <a:rPr lang="en-US" sz="2000" dirty="0"/>
              <a:t>are </a:t>
            </a:r>
            <a:r>
              <a:rPr lang="en-US" sz="2000" dirty="0" smtClean="0"/>
              <a:t>identified) </a:t>
            </a:r>
            <a:r>
              <a:rPr lang="en-US" sz="2000" dirty="0"/>
              <a:t>This can sometimes be indicative of embedded shellcode.</a:t>
            </a:r>
          </a:p>
          <a:p>
            <a:endParaRPr lang="en-US" sz="2000" dirty="0"/>
          </a:p>
        </p:txBody>
      </p:sp>
      <p:pic>
        <p:nvPicPr>
          <p:cNvPr id="1026" name="Picture 2" descr="D:\General UF Stuff\Sixth Semester\Malware RE\Practical 3\winlog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4581525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126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</a:t>
            </a:r>
            <a:r>
              <a:rPr lang="en-US" smtClean="0"/>
              <a:t>Useful </a:t>
            </a:r>
            <a:r>
              <a:rPr lang="en-US" dirty="0" smtClean="0"/>
              <a:t>Plug-Ins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adinfo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vcscan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lllist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drmodules</a:t>
            </a:r>
            <a:endParaRPr lang="en-US" dirty="0" smtClean="0"/>
          </a:p>
          <a:p>
            <a:r>
              <a:rPr lang="en-US" dirty="0" err="1" smtClean="0"/>
              <a:t>impscan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82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Forensics for CTFs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CTF challenges involving memory dumps require analyzing an unknown memory dump for a specific piece of information, e.g. a password, an event, a specific registry key, etc.</a:t>
            </a:r>
          </a:p>
          <a:p>
            <a:r>
              <a:rPr lang="en-US" dirty="0" smtClean="0"/>
              <a:t>The OS version should be identified first using </a:t>
            </a:r>
            <a:r>
              <a:rPr lang="en-US" dirty="0" err="1" smtClean="0"/>
              <a:t>kdbgscan</a:t>
            </a:r>
            <a:r>
              <a:rPr lang="en-US" dirty="0" smtClean="0"/>
              <a:t>, </a:t>
            </a:r>
            <a:r>
              <a:rPr lang="en-US" dirty="0" err="1" smtClean="0"/>
              <a:t>imageinfo</a:t>
            </a:r>
            <a:r>
              <a:rPr lang="en-US" dirty="0" smtClean="0"/>
              <a:t>, or using manual methods, before further analysis is done with volatility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7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Volatility Resources</a:t>
            </a:r>
          </a:p>
          <a:p>
            <a:pPr lvl="1"/>
            <a:r>
              <a:rPr lang="en-US" dirty="0"/>
              <a:t>https://www.andreafortuna.org/cybersecurity/volatility-my-own-cheatsheet-part-1-image-identification/</a:t>
            </a:r>
          </a:p>
          <a:p>
            <a:r>
              <a:rPr lang="en-US" dirty="0" smtClean="0"/>
              <a:t>Dumps: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www.forensicfocus.com/images-and-challenges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Memory Dump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dumps capture the state of volatile memory at a given instant; can provide information into network connections, credentials, application data, encryption keys, and other critical data that are loaded into memory when a process runs</a:t>
            </a:r>
          </a:p>
          <a:p>
            <a:r>
              <a:rPr lang="en-US" dirty="0" smtClean="0"/>
              <a:t>Memory dumps can be created by dumping a computer’s RAM or by dumping the state and heap of individual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dumps can be obtained by using memory imaging tools like the following:</a:t>
            </a:r>
          </a:p>
          <a:p>
            <a:pPr lvl="1"/>
            <a:r>
              <a:rPr lang="en-US" dirty="0" smtClean="0"/>
              <a:t>FTK Imager</a:t>
            </a:r>
          </a:p>
          <a:p>
            <a:pPr lvl="1"/>
            <a:r>
              <a:rPr lang="en-US" dirty="0" err="1" smtClean="0"/>
              <a:t>procdump</a:t>
            </a:r>
            <a:endParaRPr lang="en-US" dirty="0" smtClean="0"/>
          </a:p>
          <a:p>
            <a:pPr lvl="1"/>
            <a:r>
              <a:rPr lang="en-US" dirty="0" err="1" smtClean="0"/>
              <a:t>dd</a:t>
            </a:r>
            <a:endParaRPr lang="en-US" dirty="0" smtClean="0"/>
          </a:p>
          <a:p>
            <a:pPr lvl="1"/>
            <a:r>
              <a:rPr lang="en-US" dirty="0" smtClean="0"/>
              <a:t>FireEye </a:t>
            </a:r>
            <a:r>
              <a:rPr lang="en-US" dirty="0" err="1" smtClean="0"/>
              <a:t>RedLine</a:t>
            </a:r>
            <a:endParaRPr lang="en-US" dirty="0" smtClean="0"/>
          </a:p>
          <a:p>
            <a:pPr lvl="1"/>
            <a:r>
              <a:rPr lang="en-US" dirty="0" smtClean="0"/>
              <a:t>Magnet RAM Capture</a:t>
            </a:r>
          </a:p>
          <a:p>
            <a:pPr lvl="1"/>
            <a:r>
              <a:rPr lang="en-US" dirty="0" smtClean="0"/>
              <a:t>Process Explorer</a:t>
            </a:r>
          </a:p>
          <a:p>
            <a:pPr lvl="1"/>
            <a:r>
              <a:rPr lang="en-US" dirty="0" err="1" smtClean="0"/>
              <a:t>jmap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tools/commands: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trings</a:t>
            </a:r>
          </a:p>
          <a:p>
            <a:pPr lvl="1"/>
            <a:r>
              <a:rPr lang="en-US" dirty="0" smtClean="0"/>
              <a:t>Volatility</a:t>
            </a:r>
          </a:p>
          <a:p>
            <a:pPr lvl="1"/>
            <a:r>
              <a:rPr lang="en-US" dirty="0" err="1" smtClean="0"/>
              <a:t>Mimikatz</a:t>
            </a:r>
            <a:endParaRPr lang="en-US" dirty="0" smtClean="0"/>
          </a:p>
          <a:p>
            <a:pPr lvl="1"/>
            <a:r>
              <a:rPr lang="en-US" dirty="0" smtClean="0"/>
              <a:t>FTK Imager</a:t>
            </a:r>
          </a:p>
          <a:p>
            <a:pPr lvl="1"/>
            <a:r>
              <a:rPr lang="en-US" dirty="0" smtClean="0"/>
              <a:t>FireEye </a:t>
            </a:r>
            <a:r>
              <a:rPr lang="en-US" dirty="0" err="1" smtClean="0"/>
              <a:t>RedLine</a:t>
            </a:r>
            <a:endParaRPr lang="en-US" dirty="0" smtClean="0"/>
          </a:p>
          <a:p>
            <a:pPr lvl="1"/>
            <a:r>
              <a:rPr lang="en-US" dirty="0" err="1" smtClean="0"/>
              <a:t>AutoTimeLiner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Open-source tool for analyzing memory dumps</a:t>
            </a:r>
          </a:p>
          <a:p>
            <a:pPr lvl="1"/>
            <a:r>
              <a:rPr lang="en-US" dirty="0" smtClean="0"/>
              <a:t>Does not support the acquisition of memory samples</a:t>
            </a:r>
          </a:p>
          <a:p>
            <a:pPr lvl="2"/>
            <a:r>
              <a:rPr lang="en-US" dirty="0" smtClean="0"/>
              <a:t>Use tools like FTK Imager (x86 32bit and 64 bit), </a:t>
            </a:r>
            <a:r>
              <a:rPr lang="en-US" dirty="0" err="1" smtClean="0"/>
              <a:t>LiME</a:t>
            </a:r>
            <a:r>
              <a:rPr lang="en-US" dirty="0"/>
              <a:t> </a:t>
            </a:r>
            <a:r>
              <a:rPr lang="en-US" dirty="0" smtClean="0"/>
              <a:t>(Linux), Goldfish (OS X) for system memory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96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6553200" cy="651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9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aire\Desktop\Forensics Course\volatil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1183"/>
            <a:ext cx="7635240" cy="621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47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OS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One of the first steps in analyzing an unfamiliar raw image is to identify the OS profile</a:t>
            </a:r>
          </a:p>
          <a:p>
            <a:r>
              <a:rPr lang="en-US" dirty="0" smtClean="0"/>
              <a:t>The </a:t>
            </a:r>
            <a:r>
              <a:rPr lang="en-US" b="1" i="1" dirty="0" err="1" smtClean="0"/>
              <a:t>imageinfo</a:t>
            </a:r>
            <a:r>
              <a:rPr lang="en-US" dirty="0" smtClean="0"/>
              <a:t> plugin can be used with volatility to try to identify the operating system, service pack, and hardware architecture</a:t>
            </a:r>
          </a:p>
          <a:p>
            <a:pPr lvl="1"/>
            <a:r>
              <a:rPr lang="en-US" dirty="0" smtClean="0"/>
              <a:t>Will provide best profile suggestion</a:t>
            </a:r>
          </a:p>
          <a:p>
            <a:r>
              <a:rPr lang="en-US" dirty="0" smtClean="0"/>
              <a:t>The profile can be specified with the parameter –profile=PROFILE</a:t>
            </a:r>
          </a:p>
          <a:p>
            <a:r>
              <a:rPr lang="en-US" dirty="0" smtClean="0"/>
              <a:t>Tries to identify the KDBG (_KDDEBUGGER_DATA64) structure that can be used with </a:t>
            </a:r>
            <a:r>
              <a:rPr lang="en-US" dirty="0" err="1" smtClean="0"/>
              <a:t>pslist</a:t>
            </a:r>
            <a:r>
              <a:rPr lang="en-US" dirty="0" smtClean="0"/>
              <a:t> to find process and module list heads</a:t>
            </a:r>
          </a:p>
          <a:p>
            <a:r>
              <a:rPr lang="en-US" dirty="0" smtClean="0"/>
              <a:t>The </a:t>
            </a:r>
            <a:r>
              <a:rPr lang="en-US" b="1" i="1" dirty="0" err="1" smtClean="0"/>
              <a:t>kdbgscan</a:t>
            </a:r>
            <a:r>
              <a:rPr lang="en-US" b="1" i="1" dirty="0" smtClean="0"/>
              <a:t> </a:t>
            </a:r>
            <a:r>
              <a:rPr lang="en-US" dirty="0" smtClean="0"/>
              <a:t>plugin specifically tries to identify the correct profile and KDBG address (useful if there is more than 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b="1" dirty="0" err="1" smtClean="0"/>
              <a:t>pslist</a:t>
            </a:r>
            <a:r>
              <a:rPr lang="en-US" dirty="0" smtClean="0"/>
              <a:t> plugin, processes in a system memory dump can be enumerated by identifying _</a:t>
            </a:r>
            <a:r>
              <a:rPr lang="en-US" dirty="0" err="1" smtClean="0"/>
              <a:t>PsActiveProcessHead</a:t>
            </a:r>
            <a:r>
              <a:rPr lang="en-US" dirty="0" smtClean="0"/>
              <a:t> of the _EPROCESS list and walks through the list of processes</a:t>
            </a:r>
          </a:p>
          <a:p>
            <a:r>
              <a:rPr lang="en-US" dirty="0" smtClean="0"/>
              <a:t>The </a:t>
            </a:r>
            <a:r>
              <a:rPr lang="en-US" b="1" dirty="0" err="1" smtClean="0"/>
              <a:t>pscan</a:t>
            </a:r>
            <a:r>
              <a:rPr lang="en-US" b="1" dirty="0" smtClean="0"/>
              <a:t> </a:t>
            </a:r>
            <a:r>
              <a:rPr lang="en-US" dirty="0" smtClean="0"/>
              <a:t>plugin searches the entire memory dump for process structures, rather than using the _EPROCESS list</a:t>
            </a:r>
          </a:p>
          <a:p>
            <a:pPr lvl="1"/>
            <a:r>
              <a:rPr lang="en-US" dirty="0" smtClean="0"/>
              <a:t>More reliable as the _EPROCESS list can be modified and process structures removed using direct kernel object manipulation (DKOM)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26890"/>
      </p:ext>
    </p:extLst>
  </p:cSld>
  <p:clrMapOvr>
    <a:masterClrMapping/>
  </p:clrMapOvr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Thaliard · SlidesCarnival</Template>
  <TotalTime>228</TotalTime>
  <Words>550</Words>
  <Application>Microsoft Office PowerPoint</Application>
  <PresentationFormat>On-screen Show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Thaliard template</vt:lpstr>
      <vt:lpstr>Memory Dump Analysis</vt:lpstr>
      <vt:lpstr>Intro to Memory Dump Analysis</vt:lpstr>
      <vt:lpstr>Memory Imaging</vt:lpstr>
      <vt:lpstr>Memory Forensics</vt:lpstr>
      <vt:lpstr>Volatility</vt:lpstr>
      <vt:lpstr>PowerPoint Presentation</vt:lpstr>
      <vt:lpstr>PowerPoint Presentation</vt:lpstr>
      <vt:lpstr>Identifying OS Profiles</vt:lpstr>
      <vt:lpstr>Identifying Processes</vt:lpstr>
      <vt:lpstr>Dumping Process-Specific Memory</vt:lpstr>
      <vt:lpstr>Playing with the Registry</vt:lpstr>
      <vt:lpstr>Identifying Shellcode</vt:lpstr>
      <vt:lpstr>Other Useful Plug-Ins</vt:lpstr>
      <vt:lpstr>Memory Forensics for CTFs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</dc:title>
  <dc:creator>Claire Seiler</dc:creator>
  <cp:lastModifiedBy>Claire Seiler</cp:lastModifiedBy>
  <cp:revision>32</cp:revision>
  <dcterms:created xsi:type="dcterms:W3CDTF">2006-08-16T00:00:00Z</dcterms:created>
  <dcterms:modified xsi:type="dcterms:W3CDTF">2019-05-13T03:33:54Z</dcterms:modified>
</cp:coreProperties>
</file>